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Canva Sans Bold Italics" panose="020B0604020202020204" charset="0"/>
      <p:regular r:id="rId26"/>
    </p:embeddedFont>
    <p:embeddedFont>
      <p:font typeface="Canva Sans Medium" panose="020B0604020202020204" charset="0"/>
      <p:regular r:id="rId27"/>
    </p:embeddedFont>
    <p:embeddedFont>
      <p:font typeface="Rustic Printe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10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jpe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image" Target="../media/image16.png"/><Relationship Id="rId5" Type="http://schemas.openxmlformats.org/officeDocument/2006/relationships/image" Target="../media/image68.png"/><Relationship Id="rId15" Type="http://schemas.openxmlformats.org/officeDocument/2006/relationships/image" Target="../media/image26.png"/><Relationship Id="rId10" Type="http://schemas.openxmlformats.org/officeDocument/2006/relationships/image" Target="../media/image71.svg"/><Relationship Id="rId4" Type="http://schemas.openxmlformats.org/officeDocument/2006/relationships/image" Target="../media/image3.svg"/><Relationship Id="rId9" Type="http://schemas.openxmlformats.org/officeDocument/2006/relationships/image" Target="../media/image70.png"/><Relationship Id="rId1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763162" y="-789039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044801" y="9258300"/>
            <a:ext cx="5315394" cy="191354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30164">
            <a:off x="5322070" y="8801780"/>
            <a:ext cx="3550978" cy="3705954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50933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584336" y="-1920382"/>
            <a:ext cx="4623736" cy="3907057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36631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624977" y="-3611469"/>
            <a:ext cx="4567505" cy="4720935"/>
          </a:xfrm>
          <a:custGeom>
            <a:avLst/>
            <a:gdLst/>
            <a:ahLst/>
            <a:cxnLst/>
            <a:rect l="l" t="t" r="r" b="b"/>
            <a:pathLst>
              <a:path w="4567505" h="472093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924524" y="8931997"/>
            <a:ext cx="5331561" cy="3445521"/>
          </a:xfrm>
          <a:custGeom>
            <a:avLst/>
            <a:gdLst/>
            <a:ahLst/>
            <a:cxnLst/>
            <a:rect l="l" t="t" r="r" b="b"/>
            <a:pathLst>
              <a:path w="5331561" h="344552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513261" y="7125624"/>
            <a:ext cx="3869837" cy="4265352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0800000">
            <a:off x="9144000" y="-1365351"/>
            <a:ext cx="6660247" cy="2730701"/>
          </a:xfrm>
          <a:custGeom>
            <a:avLst/>
            <a:gdLst/>
            <a:ahLst/>
            <a:cxnLst/>
            <a:rect l="l" t="t" r="r" b="b"/>
            <a:pathLst>
              <a:path w="6660247" h="2730701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2611628">
            <a:off x="1608356" y="-1969747"/>
            <a:ext cx="4007991" cy="3041063"/>
          </a:xfrm>
          <a:custGeom>
            <a:avLst/>
            <a:gdLst/>
            <a:ahLst/>
            <a:cxnLst/>
            <a:rect l="l" t="t" r="r" b="b"/>
            <a:pathLst>
              <a:path w="4007991" h="3041063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996431" y="1748202"/>
            <a:ext cx="12922172" cy="2882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33"/>
              </a:lnSpc>
            </a:pPr>
            <a:r>
              <a:rPr lang="en-US" sz="11468" spc="-688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ONLINE DOCTOR APPOINTMENT SYSTEM</a:t>
            </a:r>
          </a:p>
        </p:txBody>
      </p:sp>
      <p:sp>
        <p:nvSpPr>
          <p:cNvPr id="15" name="Freeform 15"/>
          <p:cNvSpPr/>
          <p:nvPr/>
        </p:nvSpPr>
        <p:spPr>
          <a:xfrm rot="4142913">
            <a:off x="13799611" y="1200992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6823717">
            <a:off x="3146348" y="7896341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flipH="1">
            <a:off x="2262702" y="1109466"/>
            <a:ext cx="1467459" cy="1581362"/>
          </a:xfrm>
          <a:custGeom>
            <a:avLst/>
            <a:gdLst/>
            <a:ahLst/>
            <a:cxnLst/>
            <a:rect l="l" t="t" r="r" b="b"/>
            <a:pathLst>
              <a:path w="1467459" h="1581362">
                <a:moveTo>
                  <a:pt x="1467458" y="0"/>
                </a:moveTo>
                <a:lnTo>
                  <a:pt x="0" y="0"/>
                </a:lnTo>
                <a:lnTo>
                  <a:pt x="0" y="1581362"/>
                </a:lnTo>
                <a:lnTo>
                  <a:pt x="1467458" y="1581362"/>
                </a:lnTo>
                <a:lnTo>
                  <a:pt x="1467458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2474124" y="8029660"/>
            <a:ext cx="1140143" cy="1228640"/>
          </a:xfrm>
          <a:custGeom>
            <a:avLst/>
            <a:gdLst/>
            <a:ahLst/>
            <a:cxnLst/>
            <a:rect l="l" t="t" r="r" b="b"/>
            <a:pathLst>
              <a:path w="1140143" h="1228640">
                <a:moveTo>
                  <a:pt x="0" y="0"/>
                </a:moveTo>
                <a:lnTo>
                  <a:pt x="1140142" y="0"/>
                </a:lnTo>
                <a:lnTo>
                  <a:pt x="1140142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815924" y="5165274"/>
            <a:ext cx="396549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i="1" u="sng">
                <a:solidFill>
                  <a:srgbClr val="52BFAA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Presenters :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32646" y="6506657"/>
            <a:ext cx="12796736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Sidra-Tul-Muntaha (084)</a:t>
            </a:r>
          </a:p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Sidra liaqat (083)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0494" y="0"/>
                  </a:moveTo>
                  <a:lnTo>
                    <a:pt x="4264232" y="0"/>
                  </a:lnTo>
                  <a:cubicBezTo>
                    <a:pt x="4270028" y="0"/>
                    <a:pt x="4274726" y="4698"/>
                    <a:pt x="4274726" y="10494"/>
                  </a:cubicBezTo>
                  <a:lnTo>
                    <a:pt x="4274726" y="2156973"/>
                  </a:lnTo>
                  <a:cubicBezTo>
                    <a:pt x="4274726" y="2162768"/>
                    <a:pt x="4270028" y="2167467"/>
                    <a:pt x="4264232" y="2167467"/>
                  </a:cubicBezTo>
                  <a:lnTo>
                    <a:pt x="10494" y="2167467"/>
                  </a:lnTo>
                  <a:cubicBezTo>
                    <a:pt x="7711" y="2167467"/>
                    <a:pt x="5042" y="2166361"/>
                    <a:pt x="3074" y="2164393"/>
                  </a:cubicBezTo>
                  <a:cubicBezTo>
                    <a:pt x="1106" y="2162425"/>
                    <a:pt x="0" y="2159756"/>
                    <a:pt x="0" y="2156973"/>
                  </a:cubicBezTo>
                  <a:lnTo>
                    <a:pt x="0" y="10494"/>
                  </a:lnTo>
                  <a:cubicBezTo>
                    <a:pt x="0" y="4698"/>
                    <a:pt x="4698" y="0"/>
                    <a:pt x="10494" y="0"/>
                  </a:cubicBezTo>
                  <a:close/>
                </a:path>
              </a:pathLst>
            </a:custGeom>
            <a:solidFill>
              <a:srgbClr val="52BFA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82378" y="3672251"/>
            <a:ext cx="15323244" cy="3526376"/>
          </a:xfrm>
          <a:custGeom>
            <a:avLst/>
            <a:gdLst/>
            <a:ahLst/>
            <a:cxnLst/>
            <a:rect l="l" t="t" r="r" b="b"/>
            <a:pathLst>
              <a:path w="15323244" h="3526376">
                <a:moveTo>
                  <a:pt x="0" y="0"/>
                </a:moveTo>
                <a:lnTo>
                  <a:pt x="15323244" y="0"/>
                </a:lnTo>
                <a:lnTo>
                  <a:pt x="15323244" y="3526376"/>
                </a:lnTo>
                <a:lnTo>
                  <a:pt x="0" y="3526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82" t="-41943" r="-1305" b="-406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651008" y="1513210"/>
            <a:ext cx="8985984" cy="180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37"/>
              </a:lnSpc>
            </a:pPr>
            <a:r>
              <a:rPr lang="en-US" sz="11497" spc="-689" dirty="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ER DIAGRAM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402791" y="2636634"/>
            <a:ext cx="9482418" cy="4207651"/>
          </a:xfrm>
          <a:custGeom>
            <a:avLst/>
            <a:gdLst/>
            <a:ahLst/>
            <a:cxnLst/>
            <a:rect l="l" t="t" r="r" b="b"/>
            <a:pathLst>
              <a:path w="9482418" h="4207651">
                <a:moveTo>
                  <a:pt x="0" y="0"/>
                </a:moveTo>
                <a:lnTo>
                  <a:pt x="9482418" y="0"/>
                </a:lnTo>
                <a:lnTo>
                  <a:pt x="9482418" y="4207651"/>
                </a:lnTo>
                <a:lnTo>
                  <a:pt x="0" y="42076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6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86588" y="549792"/>
            <a:ext cx="13914824" cy="157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DATABASE CONNECTION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476457"/>
            <a:ext cx="16502975" cy="143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2082" lvl="1" indent="-296041" algn="l">
              <a:lnSpc>
                <a:spcPts val="3839"/>
              </a:lnSpc>
              <a:buFont typeface="Arial"/>
              <a:buChar char="•"/>
            </a:pPr>
            <a:r>
              <a:rPr lang="en-US" sz="2742" b="1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PHP code connects to the MySQL database using specified server, username, password, and database name.</a:t>
            </a:r>
          </a:p>
          <a:p>
            <a:pPr marL="592082" lvl="1" indent="-296041" algn="l">
              <a:lnSpc>
                <a:spcPts val="3839"/>
              </a:lnSpc>
              <a:buFont typeface="Arial"/>
              <a:buChar char="•"/>
            </a:pPr>
            <a:r>
              <a:rPr lang="en-US" sz="2742" b="1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includes error handling to terminate the connection if the database is unreachable.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39674" y="2931423"/>
            <a:ext cx="12330101" cy="2003641"/>
          </a:xfrm>
          <a:custGeom>
            <a:avLst/>
            <a:gdLst/>
            <a:ahLst/>
            <a:cxnLst/>
            <a:rect l="l" t="t" r="r" b="b"/>
            <a:pathLst>
              <a:path w="12330101" h="2003641">
                <a:moveTo>
                  <a:pt x="0" y="0"/>
                </a:moveTo>
                <a:lnTo>
                  <a:pt x="12330102" y="0"/>
                </a:lnTo>
                <a:lnTo>
                  <a:pt x="12330102" y="2003641"/>
                </a:lnTo>
                <a:lnTo>
                  <a:pt x="0" y="2003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39674" y="6003012"/>
            <a:ext cx="11301259" cy="426387"/>
          </a:xfrm>
          <a:custGeom>
            <a:avLst/>
            <a:gdLst/>
            <a:ahLst/>
            <a:cxnLst/>
            <a:rect l="l" t="t" r="r" b="b"/>
            <a:pathLst>
              <a:path w="11301259" h="426387">
                <a:moveTo>
                  <a:pt x="0" y="0"/>
                </a:moveTo>
                <a:lnTo>
                  <a:pt x="11301259" y="0"/>
                </a:lnTo>
                <a:lnTo>
                  <a:pt x="11301259" y="426386"/>
                </a:lnTo>
                <a:lnTo>
                  <a:pt x="0" y="426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92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412495" y="6429398"/>
            <a:ext cx="11128438" cy="2465870"/>
          </a:xfrm>
          <a:custGeom>
            <a:avLst/>
            <a:gdLst/>
            <a:ahLst/>
            <a:cxnLst/>
            <a:rect l="l" t="t" r="r" b="b"/>
            <a:pathLst>
              <a:path w="11128438" h="2465870">
                <a:moveTo>
                  <a:pt x="0" y="0"/>
                </a:moveTo>
                <a:lnTo>
                  <a:pt x="11128438" y="0"/>
                </a:lnTo>
                <a:lnTo>
                  <a:pt x="11128438" y="2465870"/>
                </a:lnTo>
                <a:lnTo>
                  <a:pt x="0" y="2465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86588" y="549792"/>
            <a:ext cx="13914824" cy="157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SQL QUERIES &amp; INTEGRATION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8432" y="5248933"/>
            <a:ext cx="1233010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B4E7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Purpose: Retrieves all appointments with patient details.</a:t>
            </a:r>
          </a:p>
          <a:p>
            <a:pPr algn="ctr">
              <a:lnSpc>
                <a:spcPts val="4759"/>
              </a:lnSpc>
            </a:pPr>
            <a:endParaRPr lang="en-US" sz="3399" b="1">
              <a:solidFill>
                <a:srgbClr val="0B4E7C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640423" y="1834806"/>
            <a:ext cx="11528601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52BFA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(Fetch Appointments)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186588" y="2488932"/>
            <a:ext cx="14072070" cy="1583108"/>
          </a:xfrm>
          <a:custGeom>
            <a:avLst/>
            <a:gdLst/>
            <a:ahLst/>
            <a:cxnLst/>
            <a:rect l="l" t="t" r="r" b="b"/>
            <a:pathLst>
              <a:path w="14072070" h="1583108">
                <a:moveTo>
                  <a:pt x="0" y="0"/>
                </a:moveTo>
                <a:lnTo>
                  <a:pt x="14072070" y="0"/>
                </a:lnTo>
                <a:lnTo>
                  <a:pt x="14072070" y="1583108"/>
                </a:lnTo>
                <a:lnTo>
                  <a:pt x="0" y="1583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992071" y="4408936"/>
            <a:ext cx="4939718" cy="5211007"/>
          </a:xfrm>
          <a:custGeom>
            <a:avLst/>
            <a:gdLst/>
            <a:ahLst/>
            <a:cxnLst/>
            <a:rect l="l" t="t" r="r" b="b"/>
            <a:pathLst>
              <a:path w="4939718" h="5211007">
                <a:moveTo>
                  <a:pt x="0" y="0"/>
                </a:moveTo>
                <a:lnTo>
                  <a:pt x="4939718" y="0"/>
                </a:lnTo>
                <a:lnTo>
                  <a:pt x="4939718" y="5211007"/>
                </a:lnTo>
                <a:lnTo>
                  <a:pt x="0" y="5211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025514" y="370800"/>
            <a:ext cx="12394217" cy="14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50"/>
              </a:lnSpc>
            </a:pPr>
            <a:r>
              <a:rPr lang="en-US" sz="8907" spc="-534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SQL QUERIES &amp; INTEGRATION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04617" y="1430387"/>
            <a:ext cx="781526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52BFA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INSERT APPOINTMENTS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8110" y="6202723"/>
            <a:ext cx="6551752" cy="2483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9723" lvl="1" indent="-349862" algn="l">
              <a:lnSpc>
                <a:spcPts val="4958"/>
              </a:lnSpc>
              <a:buFont typeface="Arial"/>
              <a:buChar char="•"/>
            </a:pPr>
            <a:r>
              <a:rPr lang="en-US" sz="3240" b="1" spc="187">
                <a:solidFill>
                  <a:srgbClr val="064D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prepared statement securely adds a new appointment record into the database.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7891" y="4958583"/>
            <a:ext cx="926670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64D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New Appointment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38062" y="2614538"/>
            <a:ext cx="13237171" cy="1724938"/>
          </a:xfrm>
          <a:custGeom>
            <a:avLst/>
            <a:gdLst/>
            <a:ahLst/>
            <a:cxnLst/>
            <a:rect l="l" t="t" r="r" b="b"/>
            <a:pathLst>
              <a:path w="13237171" h="1724938">
                <a:moveTo>
                  <a:pt x="0" y="0"/>
                </a:moveTo>
                <a:lnTo>
                  <a:pt x="13237170" y="0"/>
                </a:lnTo>
                <a:lnTo>
                  <a:pt x="13237170" y="1724938"/>
                </a:lnTo>
                <a:lnTo>
                  <a:pt x="0" y="1724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020" b="-10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856647" y="4691901"/>
            <a:ext cx="4150758" cy="2600188"/>
          </a:xfrm>
          <a:custGeom>
            <a:avLst/>
            <a:gdLst/>
            <a:ahLst/>
            <a:cxnLst/>
            <a:rect l="l" t="t" r="r" b="b"/>
            <a:pathLst>
              <a:path w="4150758" h="2600188">
                <a:moveTo>
                  <a:pt x="0" y="0"/>
                </a:moveTo>
                <a:lnTo>
                  <a:pt x="4150758" y="0"/>
                </a:lnTo>
                <a:lnTo>
                  <a:pt x="4150758" y="2600188"/>
                </a:lnTo>
                <a:lnTo>
                  <a:pt x="0" y="260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701" t="-54338" r="-81854" b="-523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977878" y="7292089"/>
            <a:ext cx="3984416" cy="2571848"/>
          </a:xfrm>
          <a:custGeom>
            <a:avLst/>
            <a:gdLst/>
            <a:ahLst/>
            <a:cxnLst/>
            <a:rect l="l" t="t" r="r" b="b"/>
            <a:pathLst>
              <a:path w="3984416" h="2571848">
                <a:moveTo>
                  <a:pt x="0" y="0"/>
                </a:moveTo>
                <a:lnTo>
                  <a:pt x="3984416" y="0"/>
                </a:lnTo>
                <a:lnTo>
                  <a:pt x="3984416" y="2571848"/>
                </a:lnTo>
                <a:lnTo>
                  <a:pt x="0" y="2571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3667025">
            <a:off x="13139179" y="6854061"/>
            <a:ext cx="613825" cy="876056"/>
            <a:chOff x="0" y="0"/>
            <a:chExt cx="569503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9503" cy="812800"/>
            </a:xfrm>
            <a:custGeom>
              <a:avLst/>
              <a:gdLst/>
              <a:ahLst/>
              <a:cxnLst/>
              <a:rect l="l" t="t" r="r" b="b"/>
              <a:pathLst>
                <a:path w="569503" h="812800">
                  <a:moveTo>
                    <a:pt x="284752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366303" y="0"/>
                  </a:lnTo>
                  <a:lnTo>
                    <a:pt x="366303" y="406400"/>
                  </a:lnTo>
                  <a:lnTo>
                    <a:pt x="569503" y="406400"/>
                  </a:lnTo>
                  <a:lnTo>
                    <a:pt x="284752" y="812800"/>
                  </a:lnTo>
                  <a:close/>
                </a:path>
              </a:pathLst>
            </a:custGeom>
            <a:solidFill>
              <a:srgbClr val="064D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3200" y="-47625"/>
              <a:ext cx="163103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4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81016" y="330700"/>
            <a:ext cx="12394217" cy="14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50"/>
              </a:lnSpc>
            </a:pPr>
            <a:r>
              <a:rPr lang="en-US" sz="8907" spc="-534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SQL QUERIES &amp; INTEGRATION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70493" y="1619278"/>
            <a:ext cx="9259907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52BFA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UPDATE APPOINTMENTS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732299"/>
            <a:ext cx="7303674" cy="2534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9"/>
              </a:lnSpc>
            </a:pPr>
            <a:r>
              <a:rPr lang="en-US" sz="2546" b="1" spc="226">
                <a:solidFill>
                  <a:srgbClr val="064D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prepared statement updates the time of an existing appointment based on its ID.</a:t>
            </a:r>
          </a:p>
          <a:p>
            <a:pPr algn="ctr">
              <a:lnSpc>
                <a:spcPts val="4099"/>
              </a:lnSpc>
            </a:pPr>
            <a:endParaRPr lang="en-US" sz="2546" b="1" spc="226">
              <a:solidFill>
                <a:srgbClr val="064D6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4099"/>
              </a:lnSpc>
            </a:pPr>
            <a:endParaRPr lang="en-US" sz="2546" b="1" spc="226">
              <a:solidFill>
                <a:srgbClr val="064D6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90837" y="4915455"/>
            <a:ext cx="7303674" cy="749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356" b="1" dirty="0">
                <a:solidFill>
                  <a:srgbClr val="064D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Reschedule Appointment:</a:t>
            </a: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3667025">
            <a:off x="13139179" y="6854061"/>
            <a:ext cx="613825" cy="876056"/>
            <a:chOff x="0" y="0"/>
            <a:chExt cx="56950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503" cy="812800"/>
            </a:xfrm>
            <a:custGeom>
              <a:avLst/>
              <a:gdLst/>
              <a:ahLst/>
              <a:cxnLst/>
              <a:rect l="l" t="t" r="r" b="b"/>
              <a:pathLst>
                <a:path w="569503" h="812800">
                  <a:moveTo>
                    <a:pt x="284752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366303" y="0"/>
                  </a:lnTo>
                  <a:lnTo>
                    <a:pt x="366303" y="406400"/>
                  </a:lnTo>
                  <a:lnTo>
                    <a:pt x="569503" y="406400"/>
                  </a:lnTo>
                  <a:lnTo>
                    <a:pt x="284752" y="812800"/>
                  </a:lnTo>
                  <a:close/>
                </a:path>
              </a:pathLst>
            </a:custGeom>
            <a:solidFill>
              <a:srgbClr val="064D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03200" y="-47625"/>
              <a:ext cx="163103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612348" y="4707369"/>
            <a:ext cx="5386025" cy="1852450"/>
          </a:xfrm>
          <a:custGeom>
            <a:avLst/>
            <a:gdLst/>
            <a:ahLst/>
            <a:cxnLst/>
            <a:rect l="l" t="t" r="r" b="b"/>
            <a:pathLst>
              <a:path w="5386025" h="1852450">
                <a:moveTo>
                  <a:pt x="0" y="0"/>
                </a:moveTo>
                <a:lnTo>
                  <a:pt x="5386026" y="0"/>
                </a:lnTo>
                <a:lnTo>
                  <a:pt x="5386026" y="1852450"/>
                </a:lnTo>
                <a:lnTo>
                  <a:pt x="0" y="1852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98374" y="6811777"/>
            <a:ext cx="3453536" cy="2461840"/>
          </a:xfrm>
          <a:custGeom>
            <a:avLst/>
            <a:gdLst/>
            <a:ahLst/>
            <a:cxnLst/>
            <a:rect l="l" t="t" r="r" b="b"/>
            <a:pathLst>
              <a:path w="3453536" h="2461840">
                <a:moveTo>
                  <a:pt x="0" y="0"/>
                </a:moveTo>
                <a:lnTo>
                  <a:pt x="3453535" y="0"/>
                </a:lnTo>
                <a:lnTo>
                  <a:pt x="3453535" y="2461840"/>
                </a:lnTo>
                <a:lnTo>
                  <a:pt x="0" y="2461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028598" y="2858798"/>
            <a:ext cx="10499051" cy="1159643"/>
          </a:xfrm>
          <a:custGeom>
            <a:avLst/>
            <a:gdLst/>
            <a:ahLst/>
            <a:cxnLst/>
            <a:rect l="l" t="t" r="r" b="b"/>
            <a:pathLst>
              <a:path w="10499051" h="1159643">
                <a:moveTo>
                  <a:pt x="0" y="0"/>
                </a:moveTo>
                <a:lnTo>
                  <a:pt x="10499052" y="0"/>
                </a:lnTo>
                <a:lnTo>
                  <a:pt x="10499052" y="1159643"/>
                </a:lnTo>
                <a:lnTo>
                  <a:pt x="0" y="11596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91" t="-102401" b="-2322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215139" y="463777"/>
            <a:ext cx="12394217" cy="14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50"/>
              </a:lnSpc>
            </a:pPr>
            <a:r>
              <a:rPr lang="en-US" sz="8907" spc="-534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SQL QUERIES &amp; INTEGRATION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48266" y="1619278"/>
            <a:ext cx="752796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52BFA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DELETE APPOINTMENT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1763" y="5722774"/>
            <a:ext cx="7583648" cy="156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6"/>
              </a:lnSpc>
            </a:pPr>
            <a:r>
              <a:rPr lang="en-US" sz="2643" b="1" spc="235">
                <a:solidFill>
                  <a:srgbClr val="064D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prepared statement securely deletes an appointment record from the database using its ID.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9534" y="5003070"/>
            <a:ext cx="5872645" cy="693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79"/>
              </a:lnSpc>
            </a:pPr>
            <a:r>
              <a:rPr lang="en-US" sz="4056" b="1" dirty="0">
                <a:solidFill>
                  <a:srgbClr val="064D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Cancel Appointment</a:t>
            </a: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44000" y="5392803"/>
            <a:ext cx="8221972" cy="4089575"/>
          </a:xfrm>
          <a:custGeom>
            <a:avLst/>
            <a:gdLst/>
            <a:ahLst/>
            <a:cxnLst/>
            <a:rect l="l" t="t" r="r" b="b"/>
            <a:pathLst>
              <a:path w="8221972" h="4089575">
                <a:moveTo>
                  <a:pt x="0" y="0"/>
                </a:moveTo>
                <a:lnTo>
                  <a:pt x="8221972" y="0"/>
                </a:lnTo>
                <a:lnTo>
                  <a:pt x="8221972" y="4089575"/>
                </a:lnTo>
                <a:lnTo>
                  <a:pt x="0" y="40895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9" t="-33093" r="-36074" b="-237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3202980" y="485637"/>
            <a:ext cx="12394217" cy="14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50"/>
              </a:lnSpc>
            </a:pPr>
            <a:r>
              <a:rPr lang="en-US" sz="8907" spc="-534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SQL QUERIES &amp; INTEGRATION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00531" y="1317868"/>
            <a:ext cx="5624869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52BFA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Doctor Search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4997" y="5939315"/>
            <a:ext cx="7176832" cy="2103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6"/>
              </a:lnSpc>
            </a:pPr>
            <a:r>
              <a:rPr lang="en-US" sz="2643" b="1" spc="235">
                <a:solidFill>
                  <a:srgbClr val="064D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dynamic query allows users to search for doctors by name or specialization using a provided search term.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997" y="5329707"/>
            <a:ext cx="7955603" cy="713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4"/>
              </a:lnSpc>
            </a:pPr>
            <a:r>
              <a:rPr lang="en-US" sz="4181" b="1" dirty="0">
                <a:solidFill>
                  <a:srgbClr val="064D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Doctor Search Functionality</a:t>
            </a:r>
          </a:p>
        </p:txBody>
      </p:sp>
      <p:pic>
        <p:nvPicPr>
          <p:cNvPr id="10" name="Picture 9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9757F9EF-B7DE-C8F7-9CBB-F643762DB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13" y="2206879"/>
            <a:ext cx="9611026" cy="294066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56647" y="5282147"/>
            <a:ext cx="8929594" cy="3717769"/>
          </a:xfrm>
          <a:custGeom>
            <a:avLst/>
            <a:gdLst/>
            <a:ahLst/>
            <a:cxnLst/>
            <a:rect l="l" t="t" r="r" b="b"/>
            <a:pathLst>
              <a:path w="8929594" h="3717769">
                <a:moveTo>
                  <a:pt x="0" y="0"/>
                </a:moveTo>
                <a:lnTo>
                  <a:pt x="8929594" y="0"/>
                </a:lnTo>
                <a:lnTo>
                  <a:pt x="8929594" y="3717769"/>
                </a:lnTo>
                <a:lnTo>
                  <a:pt x="0" y="3717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207499" y="2856805"/>
            <a:ext cx="10141250" cy="1240625"/>
          </a:xfrm>
          <a:custGeom>
            <a:avLst/>
            <a:gdLst/>
            <a:ahLst/>
            <a:cxnLst/>
            <a:rect l="l" t="t" r="r" b="b"/>
            <a:pathLst>
              <a:path w="10141250" h="1240625">
                <a:moveTo>
                  <a:pt x="0" y="0"/>
                </a:moveTo>
                <a:lnTo>
                  <a:pt x="10141250" y="0"/>
                </a:lnTo>
                <a:lnTo>
                  <a:pt x="10141250" y="1240625"/>
                </a:lnTo>
                <a:lnTo>
                  <a:pt x="0" y="1240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44" r="-12344" b="-2630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081015" y="403223"/>
            <a:ext cx="12394217" cy="14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50"/>
              </a:lnSpc>
            </a:pPr>
            <a:r>
              <a:rPr lang="en-US" sz="8907" spc="-534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SQL QUERIES &amp; INTEGRATION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04669" y="1612915"/>
            <a:ext cx="954690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52BFA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Counting Reviews per Doctor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4997" y="5492001"/>
            <a:ext cx="7176832" cy="156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6"/>
              </a:lnSpc>
            </a:pPr>
            <a:r>
              <a:rPr lang="en-US" sz="2643" b="1" spc="235">
                <a:solidFill>
                  <a:srgbClr val="064D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Helps display the total number of reviews per doctor.</a:t>
            </a:r>
          </a:p>
          <a:p>
            <a:pPr algn="ctr">
              <a:lnSpc>
                <a:spcPts val="4256"/>
              </a:lnSpc>
            </a:pPr>
            <a:endParaRPr lang="en-US" sz="2643" b="1" spc="235">
              <a:solidFill>
                <a:srgbClr val="064D6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11573" y="6057900"/>
            <a:ext cx="8647727" cy="2500000"/>
          </a:xfrm>
          <a:custGeom>
            <a:avLst/>
            <a:gdLst/>
            <a:ahLst/>
            <a:cxnLst/>
            <a:rect l="l" t="t" r="r" b="b"/>
            <a:pathLst>
              <a:path w="8647727" h="2500000">
                <a:moveTo>
                  <a:pt x="0" y="0"/>
                </a:moveTo>
                <a:lnTo>
                  <a:pt x="8647727" y="0"/>
                </a:lnTo>
                <a:lnTo>
                  <a:pt x="8647727" y="2500000"/>
                </a:lnTo>
                <a:lnTo>
                  <a:pt x="0" y="250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968502" y="2749329"/>
            <a:ext cx="7984519" cy="2728089"/>
          </a:xfrm>
          <a:custGeom>
            <a:avLst/>
            <a:gdLst/>
            <a:ahLst/>
            <a:cxnLst/>
            <a:rect l="l" t="t" r="r" b="b"/>
            <a:pathLst>
              <a:path w="7984519" h="2728089">
                <a:moveTo>
                  <a:pt x="0" y="0"/>
                </a:moveTo>
                <a:lnTo>
                  <a:pt x="7984518" y="0"/>
                </a:lnTo>
                <a:lnTo>
                  <a:pt x="7984518" y="2728089"/>
                </a:lnTo>
                <a:lnTo>
                  <a:pt x="0" y="2728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9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086877" y="323975"/>
            <a:ext cx="12394217" cy="14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50"/>
              </a:lnSpc>
            </a:pPr>
            <a:r>
              <a:rPr lang="en-US" sz="8907" spc="-534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SQL QUERIES &amp; INTEGRATION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67365" y="1609486"/>
            <a:ext cx="11745481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52BFA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Calculating Average Doctor Ratings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7371" y="6523242"/>
            <a:ext cx="7176832" cy="156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6"/>
              </a:lnSpc>
            </a:pPr>
            <a:r>
              <a:rPr lang="en-US" sz="2643" b="1" spc="235" dirty="0">
                <a:solidFill>
                  <a:srgbClr val="064D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Computes average ratings and review counts for each doctor to display in the ratings dashboard.</a:t>
            </a: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09725" y="3270739"/>
            <a:ext cx="11542850" cy="755039"/>
          </a:xfrm>
          <a:custGeom>
            <a:avLst/>
            <a:gdLst/>
            <a:ahLst/>
            <a:cxnLst/>
            <a:rect l="l" t="t" r="r" b="b"/>
            <a:pathLst>
              <a:path w="11542850" h="755039">
                <a:moveTo>
                  <a:pt x="0" y="0"/>
                </a:moveTo>
                <a:lnTo>
                  <a:pt x="11542850" y="0"/>
                </a:lnTo>
                <a:lnTo>
                  <a:pt x="11542850" y="755039"/>
                </a:lnTo>
                <a:lnTo>
                  <a:pt x="0" y="755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397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545439" y="5322871"/>
            <a:ext cx="5250964" cy="3404410"/>
          </a:xfrm>
          <a:custGeom>
            <a:avLst/>
            <a:gdLst/>
            <a:ahLst/>
            <a:cxnLst/>
            <a:rect l="l" t="t" r="r" b="b"/>
            <a:pathLst>
              <a:path w="5250964" h="3404410">
                <a:moveTo>
                  <a:pt x="0" y="0"/>
                </a:moveTo>
                <a:lnTo>
                  <a:pt x="5250964" y="0"/>
                </a:lnTo>
                <a:lnTo>
                  <a:pt x="5250964" y="3404410"/>
                </a:lnTo>
                <a:lnTo>
                  <a:pt x="0" y="3404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0592" b="-3551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0" y="1895147"/>
            <a:ext cx="1437423" cy="837904"/>
            <a:chOff x="0" y="0"/>
            <a:chExt cx="1394357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4357" cy="812800"/>
            </a:xfrm>
            <a:custGeom>
              <a:avLst/>
              <a:gdLst/>
              <a:ahLst/>
              <a:cxnLst/>
              <a:rect l="l" t="t" r="r" b="b"/>
              <a:pathLst>
                <a:path w="1394357" h="812800">
                  <a:moveTo>
                    <a:pt x="1394357" y="406400"/>
                  </a:moveTo>
                  <a:lnTo>
                    <a:pt x="987957" y="0"/>
                  </a:lnTo>
                  <a:lnTo>
                    <a:pt x="98795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987957" y="609600"/>
                  </a:lnTo>
                  <a:lnTo>
                    <a:pt x="987957" y="812800"/>
                  </a:lnTo>
                  <a:lnTo>
                    <a:pt x="1394357" y="406400"/>
                  </a:lnTo>
                  <a:close/>
                </a:path>
              </a:pathLst>
            </a:custGeom>
            <a:solidFill>
              <a:srgbClr val="52BFA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8425"/>
              <a:ext cx="1292757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56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402186" y="591528"/>
            <a:ext cx="12394217" cy="14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50"/>
              </a:lnSpc>
            </a:pPr>
            <a:r>
              <a:rPr lang="en-US" sz="8907" spc="-534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VALIDATION &amp; ERROR HANDLING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9061" y="4821014"/>
            <a:ext cx="7200900" cy="670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5"/>
              </a:lnSpc>
            </a:pPr>
            <a:r>
              <a:rPr lang="en-US" sz="3903" b="1" dirty="0">
                <a:solidFill>
                  <a:srgbClr val="52BFA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Required Field Validation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621335"/>
            <a:ext cx="5301289" cy="235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7"/>
              </a:lnSpc>
            </a:pPr>
            <a:r>
              <a:rPr lang="en-US" sz="2683" b="1">
                <a:solidFill>
                  <a:srgbClr val="064D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example demonstrates validation to ensure that all required form fields (name, phone, time, doctorName) are filled before submission.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7423" y="1416283"/>
            <a:ext cx="5364176" cy="1491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70"/>
              </a:lnSpc>
              <a:spcBef>
                <a:spcPct val="0"/>
              </a:spcBef>
            </a:pPr>
            <a:r>
              <a:rPr lang="en-US" sz="8907" spc="-534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VALIDATION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39326" y="1272659"/>
            <a:ext cx="8435223" cy="1584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6"/>
              </a:lnSpc>
            </a:pPr>
            <a:r>
              <a:rPr lang="en-US" sz="10100" spc="-606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INTRODUCTION: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9326" y="3390900"/>
            <a:ext cx="10655916" cy="4739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400" b="1" spc="171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The Online Doctor Appointment System is a web-based application facilitating booking, managing, and reviewing doctor appointments, enabling users to browse doctors, book/edit/cancel appointments, submit reviews, and view history.</a:t>
            </a:r>
          </a:p>
        </p:txBody>
      </p:sp>
      <p:sp>
        <p:nvSpPr>
          <p:cNvPr id="5" name="Freeform 5"/>
          <p:cNvSpPr/>
          <p:nvPr/>
        </p:nvSpPr>
        <p:spPr>
          <a:xfrm>
            <a:off x="11560073" y="2572631"/>
            <a:ext cx="6273391" cy="5862769"/>
          </a:xfrm>
          <a:custGeom>
            <a:avLst/>
            <a:gdLst/>
            <a:ahLst/>
            <a:cxnLst/>
            <a:rect l="l" t="t" r="r" b="b"/>
            <a:pathLst>
              <a:path w="6273391" h="5862769">
                <a:moveTo>
                  <a:pt x="0" y="0"/>
                </a:moveTo>
                <a:lnTo>
                  <a:pt x="6273390" y="0"/>
                </a:lnTo>
                <a:lnTo>
                  <a:pt x="6273390" y="5862769"/>
                </a:lnTo>
                <a:lnTo>
                  <a:pt x="0" y="5862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1895147"/>
            <a:ext cx="1437423" cy="837904"/>
            <a:chOff x="0" y="0"/>
            <a:chExt cx="1394357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4357" cy="812800"/>
            </a:xfrm>
            <a:custGeom>
              <a:avLst/>
              <a:gdLst/>
              <a:ahLst/>
              <a:cxnLst/>
              <a:rect l="l" t="t" r="r" b="b"/>
              <a:pathLst>
                <a:path w="1394357" h="812800">
                  <a:moveTo>
                    <a:pt x="1394357" y="406400"/>
                  </a:moveTo>
                  <a:lnTo>
                    <a:pt x="987957" y="0"/>
                  </a:lnTo>
                  <a:lnTo>
                    <a:pt x="98795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987957" y="609600"/>
                  </a:lnTo>
                  <a:lnTo>
                    <a:pt x="987957" y="812800"/>
                  </a:lnTo>
                  <a:lnTo>
                    <a:pt x="1394357" y="406400"/>
                  </a:lnTo>
                  <a:close/>
                </a:path>
              </a:pathLst>
            </a:custGeom>
            <a:solidFill>
              <a:srgbClr val="52BFA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8425"/>
              <a:ext cx="1292757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5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511535" y="3411599"/>
            <a:ext cx="8190747" cy="1454409"/>
          </a:xfrm>
          <a:custGeom>
            <a:avLst/>
            <a:gdLst/>
            <a:ahLst/>
            <a:cxnLst/>
            <a:rect l="l" t="t" r="r" b="b"/>
            <a:pathLst>
              <a:path w="8190747" h="1454409">
                <a:moveTo>
                  <a:pt x="0" y="0"/>
                </a:moveTo>
                <a:lnTo>
                  <a:pt x="8190747" y="0"/>
                </a:lnTo>
                <a:lnTo>
                  <a:pt x="8190747" y="1454409"/>
                </a:lnTo>
                <a:lnTo>
                  <a:pt x="0" y="1454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6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200400" y="400676"/>
            <a:ext cx="12394217" cy="14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50"/>
              </a:lnSpc>
            </a:pPr>
            <a:r>
              <a:rPr lang="en-US" sz="8907" spc="-534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VALIDATION &amp; ERROR HANDLING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3365" y="5827316"/>
            <a:ext cx="8190635" cy="670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5"/>
              </a:lnSpc>
            </a:pPr>
            <a:r>
              <a:rPr lang="en-US" sz="3903" b="1" dirty="0">
                <a:solidFill>
                  <a:srgbClr val="52BFA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Success and Error Messaging: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99854" y="6585274"/>
            <a:ext cx="11214112" cy="154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8"/>
              </a:lnSpc>
            </a:pPr>
            <a:r>
              <a:rPr lang="en-US" sz="2956" b="1">
                <a:solidFill>
                  <a:srgbClr val="064D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Success messages confirm successful operations, while error messages provide details on any failures, aiding debugging and user experience.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0567" y="1568382"/>
            <a:ext cx="7116342" cy="1491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70"/>
              </a:lnSpc>
              <a:spcBef>
                <a:spcPct val="0"/>
              </a:spcBef>
            </a:pPr>
            <a:r>
              <a:rPr lang="en-US" sz="8907" spc="-534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ERROR HANDLING</a:t>
            </a: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645595" y="-1062148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2" y="0"/>
                </a:lnTo>
                <a:lnTo>
                  <a:pt x="2875332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984473" y="2629658"/>
            <a:ext cx="11556657" cy="5871182"/>
          </a:xfrm>
          <a:custGeom>
            <a:avLst/>
            <a:gdLst/>
            <a:ahLst/>
            <a:cxnLst/>
            <a:rect l="l" t="t" r="r" b="b"/>
            <a:pathLst>
              <a:path w="11556657" h="5871182">
                <a:moveTo>
                  <a:pt x="0" y="0"/>
                </a:moveTo>
                <a:lnTo>
                  <a:pt x="11556657" y="0"/>
                </a:lnTo>
                <a:lnTo>
                  <a:pt x="11556657" y="5871182"/>
                </a:lnTo>
                <a:lnTo>
                  <a:pt x="0" y="5871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66315">
            <a:off x="16763321" y="4670879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360914" y="1076325"/>
            <a:ext cx="5566171" cy="133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16"/>
              </a:lnSpc>
              <a:spcBef>
                <a:spcPct val="0"/>
              </a:spcBef>
            </a:pPr>
            <a:r>
              <a:rPr lang="en-US" sz="9067" spc="-544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CONCLUSION</a:t>
            </a:r>
          </a:p>
        </p:txBody>
      </p:sp>
      <p:sp>
        <p:nvSpPr>
          <p:cNvPr id="7" name="Freeform 7"/>
          <p:cNvSpPr/>
          <p:nvPr/>
        </p:nvSpPr>
        <p:spPr>
          <a:xfrm>
            <a:off x="-722807" y="9667398"/>
            <a:ext cx="4222162" cy="1519978"/>
          </a:xfrm>
          <a:custGeom>
            <a:avLst/>
            <a:gdLst/>
            <a:ahLst/>
            <a:cxnLst/>
            <a:rect l="l" t="t" r="r" b="b"/>
            <a:pathLst>
              <a:path w="4222162" h="1519978">
                <a:moveTo>
                  <a:pt x="0" y="0"/>
                </a:moveTo>
                <a:lnTo>
                  <a:pt x="4222162" y="0"/>
                </a:lnTo>
                <a:lnTo>
                  <a:pt x="4222162" y="1519978"/>
                </a:lnTo>
                <a:lnTo>
                  <a:pt x="0" y="15199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103209" y="9258300"/>
            <a:ext cx="4826643" cy="3119218"/>
          </a:xfrm>
          <a:custGeom>
            <a:avLst/>
            <a:gdLst/>
            <a:ahLst/>
            <a:cxnLst/>
            <a:rect l="l" t="t" r="r" b="b"/>
            <a:pathLst>
              <a:path w="4826643" h="3119218">
                <a:moveTo>
                  <a:pt x="0" y="0"/>
                </a:moveTo>
                <a:lnTo>
                  <a:pt x="4826643" y="0"/>
                </a:lnTo>
                <a:lnTo>
                  <a:pt x="4826643" y="3119218"/>
                </a:lnTo>
                <a:lnTo>
                  <a:pt x="0" y="31192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6963965" y="-924229"/>
            <a:ext cx="5282267" cy="2165729"/>
          </a:xfrm>
          <a:custGeom>
            <a:avLst/>
            <a:gdLst/>
            <a:ahLst/>
            <a:cxnLst/>
            <a:rect l="l" t="t" r="r" b="b"/>
            <a:pathLst>
              <a:path w="5282267" h="2165729">
                <a:moveTo>
                  <a:pt x="0" y="0"/>
                </a:moveTo>
                <a:lnTo>
                  <a:pt x="5282267" y="0"/>
                </a:lnTo>
                <a:lnTo>
                  <a:pt x="5282267" y="2165729"/>
                </a:lnTo>
                <a:lnTo>
                  <a:pt x="0" y="21657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1028700" y="2781007"/>
            <a:ext cx="906098" cy="976429"/>
          </a:xfrm>
          <a:custGeom>
            <a:avLst/>
            <a:gdLst/>
            <a:ahLst/>
            <a:cxnLst/>
            <a:rect l="l" t="t" r="r" b="b"/>
            <a:pathLst>
              <a:path w="906098" h="976429">
                <a:moveTo>
                  <a:pt x="906098" y="0"/>
                </a:moveTo>
                <a:lnTo>
                  <a:pt x="0" y="0"/>
                </a:lnTo>
                <a:lnTo>
                  <a:pt x="0" y="976429"/>
                </a:lnTo>
                <a:lnTo>
                  <a:pt x="906098" y="976429"/>
                </a:lnTo>
                <a:lnTo>
                  <a:pt x="906098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499355" y="2849414"/>
            <a:ext cx="10980072" cy="523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2"/>
              </a:lnSpc>
            </a:pPr>
            <a:endParaRPr/>
          </a:p>
          <a:p>
            <a:pPr marL="638564" lvl="1" indent="-319282" algn="l">
              <a:lnSpc>
                <a:spcPts val="6270"/>
              </a:lnSpc>
              <a:buFont typeface="Arial"/>
              <a:buChar char="•"/>
            </a:pPr>
            <a:r>
              <a:rPr lang="en-US" sz="295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Simplifies booking and managing appointments online</a:t>
            </a:r>
          </a:p>
          <a:p>
            <a:pPr marL="638564" lvl="1" indent="-319282" algn="l">
              <a:lnSpc>
                <a:spcPts val="6270"/>
              </a:lnSpc>
              <a:buFont typeface="Arial"/>
              <a:buChar char="•"/>
            </a:pPr>
            <a:r>
              <a:rPr lang="en-US" sz="295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Improves convenience for patients and doctors</a:t>
            </a:r>
          </a:p>
          <a:p>
            <a:pPr marL="638564" lvl="1" indent="-319282" algn="l">
              <a:lnSpc>
                <a:spcPts val="6270"/>
              </a:lnSpc>
              <a:buFont typeface="Arial"/>
              <a:buChar char="•"/>
            </a:pPr>
            <a:r>
              <a:rPr lang="en-US" sz="295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Built using PHP, MySQL, and web design skills</a:t>
            </a:r>
          </a:p>
          <a:p>
            <a:pPr marL="638564" lvl="1" indent="-319282" algn="l">
              <a:lnSpc>
                <a:spcPts val="6270"/>
              </a:lnSpc>
              <a:buFont typeface="Arial"/>
              <a:buChar char="•"/>
            </a:pPr>
            <a:r>
              <a:rPr lang="en-US" sz="295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Tackled challenges like security and validation</a:t>
            </a:r>
          </a:p>
          <a:p>
            <a:pPr marL="638564" lvl="1" indent="-319282" algn="l">
              <a:lnSpc>
                <a:spcPts val="6270"/>
              </a:lnSpc>
              <a:buFont typeface="Arial"/>
              <a:buChar char="•"/>
            </a:pPr>
            <a:r>
              <a:rPr lang="en-US" sz="295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Can be enhanced with login and notification features</a:t>
            </a:r>
          </a:p>
          <a:p>
            <a:pPr algn="l">
              <a:lnSpc>
                <a:spcPts val="6270"/>
              </a:lnSpc>
            </a:pPr>
            <a:endParaRPr lang="en-US" sz="2957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763162" y="-789039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044801" y="9258300"/>
            <a:ext cx="5315394" cy="191354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157161" y="1818354"/>
            <a:ext cx="7973677" cy="67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866"/>
              </a:lnSpc>
            </a:pPr>
            <a:r>
              <a:rPr lang="en-US" sz="18888" spc="-1133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THANK YOU VERY MUCH!</a:t>
            </a:r>
          </a:p>
        </p:txBody>
      </p:sp>
      <p:sp>
        <p:nvSpPr>
          <p:cNvPr id="6" name="Freeform 6"/>
          <p:cNvSpPr/>
          <p:nvPr/>
        </p:nvSpPr>
        <p:spPr>
          <a:xfrm rot="2830164">
            <a:off x="5322070" y="8801780"/>
            <a:ext cx="3550978" cy="3705954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950933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584336" y="-1920382"/>
            <a:ext cx="4623736" cy="3907057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6631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624977" y="-3611469"/>
            <a:ext cx="4567505" cy="4720935"/>
          </a:xfrm>
          <a:custGeom>
            <a:avLst/>
            <a:gdLst/>
            <a:ahLst/>
            <a:cxnLst/>
            <a:rect l="l" t="t" r="r" b="b"/>
            <a:pathLst>
              <a:path w="4567505" h="472093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924524" y="8931997"/>
            <a:ext cx="5331561" cy="3445521"/>
          </a:xfrm>
          <a:custGeom>
            <a:avLst/>
            <a:gdLst/>
            <a:ahLst/>
            <a:cxnLst/>
            <a:rect l="l" t="t" r="r" b="b"/>
            <a:pathLst>
              <a:path w="5331561" h="344552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513261" y="7125624"/>
            <a:ext cx="3869837" cy="4265352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0800000">
            <a:off x="9144000" y="-1365351"/>
            <a:ext cx="6660247" cy="2730701"/>
          </a:xfrm>
          <a:custGeom>
            <a:avLst/>
            <a:gdLst/>
            <a:ahLst/>
            <a:cxnLst/>
            <a:rect l="l" t="t" r="r" b="b"/>
            <a:pathLst>
              <a:path w="6660247" h="2730701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2611628">
            <a:off x="1608356" y="-1969747"/>
            <a:ext cx="4007991" cy="3041063"/>
          </a:xfrm>
          <a:custGeom>
            <a:avLst/>
            <a:gdLst/>
            <a:ahLst/>
            <a:cxnLst/>
            <a:rect l="l" t="t" r="r" b="b"/>
            <a:pathLst>
              <a:path w="4007991" h="3041063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3439542">
            <a:off x="12477745" y="2571123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7235282">
            <a:off x="3033323" y="6293225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flipH="1">
            <a:off x="4270593" y="2757734"/>
            <a:ext cx="1198548" cy="1291578"/>
          </a:xfrm>
          <a:custGeom>
            <a:avLst/>
            <a:gdLst/>
            <a:ahLst/>
            <a:cxnLst/>
            <a:rect l="l" t="t" r="r" b="b"/>
            <a:pathLst>
              <a:path w="1198548" h="1291578">
                <a:moveTo>
                  <a:pt x="1198548" y="0"/>
                </a:moveTo>
                <a:lnTo>
                  <a:pt x="0" y="0"/>
                </a:lnTo>
                <a:lnTo>
                  <a:pt x="0" y="1291578"/>
                </a:lnTo>
                <a:lnTo>
                  <a:pt x="1198548" y="1291578"/>
                </a:lnTo>
                <a:lnTo>
                  <a:pt x="1198548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2722864" y="6511304"/>
            <a:ext cx="1140143" cy="1228640"/>
          </a:xfrm>
          <a:custGeom>
            <a:avLst/>
            <a:gdLst/>
            <a:ahLst/>
            <a:cxnLst/>
            <a:rect l="l" t="t" r="r" b="b"/>
            <a:pathLst>
              <a:path w="1140143" h="1228640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54643" y="2973705"/>
            <a:ext cx="6940374" cy="6132766"/>
          </a:xfrm>
          <a:custGeom>
            <a:avLst/>
            <a:gdLst/>
            <a:ahLst/>
            <a:cxnLst/>
            <a:rect l="l" t="t" r="r" b="b"/>
            <a:pathLst>
              <a:path w="6940374" h="6132766">
                <a:moveTo>
                  <a:pt x="0" y="0"/>
                </a:moveTo>
                <a:lnTo>
                  <a:pt x="6940374" y="0"/>
                </a:lnTo>
                <a:lnTo>
                  <a:pt x="6940374" y="6132766"/>
                </a:lnTo>
                <a:lnTo>
                  <a:pt x="0" y="613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292983" y="2973705"/>
            <a:ext cx="6940374" cy="6132766"/>
          </a:xfrm>
          <a:custGeom>
            <a:avLst/>
            <a:gdLst/>
            <a:ahLst/>
            <a:cxnLst/>
            <a:rect l="l" t="t" r="r" b="b"/>
            <a:pathLst>
              <a:path w="6940374" h="6132766">
                <a:moveTo>
                  <a:pt x="0" y="0"/>
                </a:moveTo>
                <a:lnTo>
                  <a:pt x="6940374" y="0"/>
                </a:lnTo>
                <a:lnTo>
                  <a:pt x="6940374" y="6132766"/>
                </a:lnTo>
                <a:lnTo>
                  <a:pt x="0" y="61327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682368" y="981075"/>
            <a:ext cx="11545274" cy="157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BACKGROUND &amp; PURPOSE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68395" y="3683341"/>
            <a:ext cx="3639187" cy="85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en-US" sz="5500" spc="-33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B</a:t>
            </a:r>
            <a:r>
              <a:rPr lang="en-US" sz="5500" u="none" strike="noStrike" spc="-33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ACKGROUND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50519" y="5021750"/>
            <a:ext cx="5218479" cy="2902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0"/>
              </a:lnSpc>
            </a:pPr>
            <a:r>
              <a:rPr lang="en-US" sz="2699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Traditional appointment booking methods are often manual, time-consuming, and prone to errors, causing long waiting times and limited accessibility.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43007" y="3683341"/>
            <a:ext cx="4440326" cy="85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en-US" sz="5500" spc="-33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PU</a:t>
            </a:r>
            <a:r>
              <a:rPr lang="en-US" sz="5500" u="none" strike="noStrike" spc="-33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RPOSE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42627" y="4788387"/>
            <a:ext cx="6106711" cy="3231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9"/>
              </a:lnSpc>
            </a:pPr>
            <a:r>
              <a:rPr lang="en-US" sz="2579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The purpose is to develop an efficient and user-friendly Online Doctor Appointment System to conveniently search for doctors, view availability, and book, reschedule, or cancel appointments online, minimizing wait times and improving communication.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5482" y="733425"/>
            <a:ext cx="17937035" cy="166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42"/>
              </a:lnSpc>
              <a:spcBef>
                <a:spcPct val="0"/>
              </a:spcBef>
            </a:pPr>
            <a:r>
              <a:rPr lang="en-US" sz="10564" u="none" strike="noStrike" spc="-633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KEY FEATURES</a:t>
            </a:r>
          </a:p>
        </p:txBody>
      </p:sp>
      <p:sp>
        <p:nvSpPr>
          <p:cNvPr id="4" name="Freeform 4"/>
          <p:cNvSpPr/>
          <p:nvPr/>
        </p:nvSpPr>
        <p:spPr>
          <a:xfrm>
            <a:off x="6888528" y="2769870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812448" y="2769870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962205" y="2769870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913003" y="6213843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424132" y="4035747"/>
            <a:ext cx="3589494" cy="1348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User-Friendly Interface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74375" y="4045272"/>
            <a:ext cx="3589494" cy="118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</a:t>
            </a:r>
            <a:r>
              <a:rPr lang="en-US" sz="3399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orm Validation &amp; Error Handling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77543" y="7512059"/>
            <a:ext cx="3589494" cy="1348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</a:pPr>
            <a:r>
              <a:rPr lang="en-US" sz="3899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</a:t>
            </a:r>
            <a:r>
              <a:rPr lang="en-US" sz="3899" b="1" u="none" strike="noStrike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ull CRUD Functionality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47292" y="3222824"/>
            <a:ext cx="1943173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72414" y="3222824"/>
            <a:ext cx="1943173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97535" y="3222824"/>
            <a:ext cx="1943173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00703" y="6700529"/>
            <a:ext cx="1943173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13003" y="4234949"/>
            <a:ext cx="4488872" cy="117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9"/>
              </a:lnSpc>
            </a:pPr>
            <a:r>
              <a:rPr lang="en-US" sz="342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Secure Database Integration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44379" y="2751199"/>
            <a:ext cx="7391938" cy="2082513"/>
            <a:chOff x="0" y="0"/>
            <a:chExt cx="1695777" cy="4777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5777" cy="477747"/>
            </a:xfrm>
            <a:custGeom>
              <a:avLst/>
              <a:gdLst/>
              <a:ahLst/>
              <a:cxnLst/>
              <a:rect l="l" t="t" r="r" b="b"/>
              <a:pathLst>
                <a:path w="1695777" h="477747">
                  <a:moveTo>
                    <a:pt x="1492577" y="0"/>
                  </a:moveTo>
                  <a:lnTo>
                    <a:pt x="0" y="0"/>
                  </a:lnTo>
                  <a:lnTo>
                    <a:pt x="0" y="477747"/>
                  </a:lnTo>
                  <a:lnTo>
                    <a:pt x="1492577" y="477747"/>
                  </a:lnTo>
                  <a:lnTo>
                    <a:pt x="1695777" y="238874"/>
                  </a:lnTo>
                  <a:lnTo>
                    <a:pt x="1492577" y="0"/>
                  </a:lnTo>
                  <a:close/>
                </a:path>
              </a:pathLst>
            </a:custGeom>
            <a:solidFill>
              <a:srgbClr val="0B4E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81477" cy="51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5482" y="233095"/>
            <a:ext cx="17937035" cy="166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42"/>
              </a:lnSpc>
              <a:spcBef>
                <a:spcPct val="0"/>
              </a:spcBef>
            </a:pPr>
            <a:r>
              <a:rPr lang="en-US" sz="10564" spc="-633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TOOLS &amp;</a:t>
            </a:r>
            <a:r>
              <a:rPr lang="en-US" sz="10564" u="none" strike="noStrike" spc="-633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 TECHNOLOGIES USED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4379" y="2975175"/>
            <a:ext cx="5673617" cy="607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0"/>
              </a:lnSpc>
            </a:pPr>
            <a:r>
              <a:rPr lang="en-US" sz="3550" b="1">
                <a:solidFill>
                  <a:srgbClr val="FC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 Technologies: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60420" y="3731995"/>
            <a:ext cx="4905697" cy="501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CS , HTML , JAVASCRIPT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867362" y="2747888"/>
            <a:ext cx="7391938" cy="2082513"/>
            <a:chOff x="0" y="0"/>
            <a:chExt cx="1695777" cy="4777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95777" cy="477747"/>
            </a:xfrm>
            <a:custGeom>
              <a:avLst/>
              <a:gdLst/>
              <a:ahLst/>
              <a:cxnLst/>
              <a:rect l="l" t="t" r="r" b="b"/>
              <a:pathLst>
                <a:path w="1695777" h="477747">
                  <a:moveTo>
                    <a:pt x="1492577" y="0"/>
                  </a:moveTo>
                  <a:lnTo>
                    <a:pt x="0" y="0"/>
                  </a:lnTo>
                  <a:lnTo>
                    <a:pt x="0" y="477747"/>
                  </a:lnTo>
                  <a:lnTo>
                    <a:pt x="1492577" y="477747"/>
                  </a:lnTo>
                  <a:lnTo>
                    <a:pt x="1695777" y="238874"/>
                  </a:lnTo>
                  <a:lnTo>
                    <a:pt x="1492577" y="0"/>
                  </a:lnTo>
                  <a:close/>
                </a:path>
              </a:pathLst>
            </a:custGeom>
            <a:solidFill>
              <a:srgbClr val="0B4E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81477" cy="51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867362" y="2971864"/>
            <a:ext cx="5673617" cy="607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0"/>
              </a:lnSpc>
            </a:pPr>
            <a:r>
              <a:rPr lang="en-US" sz="3550" b="1">
                <a:solidFill>
                  <a:srgbClr val="FC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 Technologies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83403" y="3728684"/>
            <a:ext cx="4905697" cy="501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PHP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44379" y="6396426"/>
            <a:ext cx="7391938" cy="2082513"/>
            <a:chOff x="0" y="0"/>
            <a:chExt cx="1695777" cy="4777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95777" cy="477747"/>
            </a:xfrm>
            <a:custGeom>
              <a:avLst/>
              <a:gdLst/>
              <a:ahLst/>
              <a:cxnLst/>
              <a:rect l="l" t="t" r="r" b="b"/>
              <a:pathLst>
                <a:path w="1695777" h="477747">
                  <a:moveTo>
                    <a:pt x="1492577" y="0"/>
                  </a:moveTo>
                  <a:lnTo>
                    <a:pt x="0" y="0"/>
                  </a:lnTo>
                  <a:lnTo>
                    <a:pt x="0" y="477747"/>
                  </a:lnTo>
                  <a:lnTo>
                    <a:pt x="1492577" y="477747"/>
                  </a:lnTo>
                  <a:lnTo>
                    <a:pt x="1695777" y="238874"/>
                  </a:lnTo>
                  <a:lnTo>
                    <a:pt x="1492577" y="0"/>
                  </a:lnTo>
                  <a:close/>
                </a:path>
              </a:pathLst>
            </a:custGeom>
            <a:solidFill>
              <a:srgbClr val="0B4E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581477" cy="51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44379" y="6620402"/>
            <a:ext cx="5673617" cy="607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0"/>
              </a:lnSpc>
            </a:pPr>
            <a:r>
              <a:rPr lang="en-US" sz="3550" b="1">
                <a:solidFill>
                  <a:srgbClr val="FC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 Management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60420" y="7377222"/>
            <a:ext cx="4905697" cy="501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MYSQL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867362" y="6396426"/>
            <a:ext cx="7391938" cy="2082513"/>
            <a:chOff x="0" y="0"/>
            <a:chExt cx="1695777" cy="47774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95777" cy="477747"/>
            </a:xfrm>
            <a:custGeom>
              <a:avLst/>
              <a:gdLst/>
              <a:ahLst/>
              <a:cxnLst/>
              <a:rect l="l" t="t" r="r" b="b"/>
              <a:pathLst>
                <a:path w="1695777" h="477747">
                  <a:moveTo>
                    <a:pt x="1492577" y="0"/>
                  </a:moveTo>
                  <a:lnTo>
                    <a:pt x="0" y="0"/>
                  </a:lnTo>
                  <a:lnTo>
                    <a:pt x="0" y="477747"/>
                  </a:lnTo>
                  <a:lnTo>
                    <a:pt x="1492577" y="477747"/>
                  </a:lnTo>
                  <a:lnTo>
                    <a:pt x="1695777" y="238874"/>
                  </a:lnTo>
                  <a:lnTo>
                    <a:pt x="1492577" y="0"/>
                  </a:lnTo>
                  <a:close/>
                </a:path>
              </a:pathLst>
            </a:custGeom>
            <a:solidFill>
              <a:srgbClr val="0B4E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581477" cy="51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867362" y="6620402"/>
            <a:ext cx="7061178" cy="607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0"/>
              </a:lnSpc>
            </a:pPr>
            <a:r>
              <a:rPr lang="en-US" sz="3550" b="1">
                <a:solidFill>
                  <a:srgbClr val="FC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Development Environment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83403" y="7377222"/>
            <a:ext cx="4905697" cy="501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XAMPP (Apache , MYSQL)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61715" y="2348691"/>
            <a:ext cx="14890886" cy="7248738"/>
            <a:chOff x="0" y="0"/>
            <a:chExt cx="3921879" cy="19091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21879" cy="1909132"/>
            </a:xfrm>
            <a:custGeom>
              <a:avLst/>
              <a:gdLst/>
              <a:ahLst/>
              <a:cxnLst/>
              <a:rect l="l" t="t" r="r" b="b"/>
              <a:pathLst>
                <a:path w="3921879" h="1909132">
                  <a:moveTo>
                    <a:pt x="11438" y="0"/>
                  </a:moveTo>
                  <a:lnTo>
                    <a:pt x="3910441" y="0"/>
                  </a:lnTo>
                  <a:cubicBezTo>
                    <a:pt x="3913475" y="0"/>
                    <a:pt x="3916384" y="1205"/>
                    <a:pt x="3918529" y="3350"/>
                  </a:cubicBezTo>
                  <a:cubicBezTo>
                    <a:pt x="3920674" y="5495"/>
                    <a:pt x="3921879" y="8404"/>
                    <a:pt x="3921879" y="11438"/>
                  </a:cubicBezTo>
                  <a:lnTo>
                    <a:pt x="3921879" y="1897694"/>
                  </a:lnTo>
                  <a:cubicBezTo>
                    <a:pt x="3921879" y="1900728"/>
                    <a:pt x="3920674" y="1903637"/>
                    <a:pt x="3918529" y="1905782"/>
                  </a:cubicBezTo>
                  <a:cubicBezTo>
                    <a:pt x="3916384" y="1907928"/>
                    <a:pt x="3913475" y="1909132"/>
                    <a:pt x="3910441" y="1909132"/>
                  </a:cubicBezTo>
                  <a:lnTo>
                    <a:pt x="11438" y="1909132"/>
                  </a:lnTo>
                  <a:cubicBezTo>
                    <a:pt x="8404" y="1909132"/>
                    <a:pt x="5495" y="1907927"/>
                    <a:pt x="3350" y="1905782"/>
                  </a:cubicBezTo>
                  <a:cubicBezTo>
                    <a:pt x="1205" y="1903637"/>
                    <a:pt x="0" y="1900728"/>
                    <a:pt x="0" y="1897694"/>
                  </a:cubicBezTo>
                  <a:lnTo>
                    <a:pt x="0" y="11438"/>
                  </a:lnTo>
                  <a:cubicBezTo>
                    <a:pt x="0" y="8404"/>
                    <a:pt x="1205" y="5495"/>
                    <a:pt x="3350" y="3350"/>
                  </a:cubicBezTo>
                  <a:cubicBezTo>
                    <a:pt x="5495" y="1205"/>
                    <a:pt x="8404" y="0"/>
                    <a:pt x="11438" y="0"/>
                  </a:cubicBezTo>
                  <a:close/>
                </a:path>
              </a:pathLst>
            </a:custGeom>
            <a:solidFill>
              <a:srgbClr val="155C9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21879" cy="1947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668946" y="2619926"/>
            <a:ext cx="13476424" cy="6406271"/>
          </a:xfrm>
          <a:custGeom>
            <a:avLst/>
            <a:gdLst/>
            <a:ahLst/>
            <a:cxnLst/>
            <a:rect l="l" t="t" r="r" b="b"/>
            <a:pathLst>
              <a:path w="13476424" h="6406271">
                <a:moveTo>
                  <a:pt x="0" y="0"/>
                </a:moveTo>
                <a:lnTo>
                  <a:pt x="13476424" y="0"/>
                </a:lnTo>
                <a:lnTo>
                  <a:pt x="13476424" y="6406272"/>
                </a:lnTo>
                <a:lnTo>
                  <a:pt x="0" y="6406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903" r="-21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782715" y="316202"/>
            <a:ext cx="11248885" cy="157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HOME PAGE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02904" y="1457327"/>
            <a:ext cx="15723096" cy="1162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94"/>
              </a:lnSpc>
            </a:pPr>
            <a:r>
              <a:rPr lang="en-US" sz="3353" dirty="0">
                <a:solidFill>
                  <a:srgbClr val="155C94"/>
                </a:solidFill>
                <a:latin typeface="Canva Sans"/>
                <a:ea typeface="Canva Sans"/>
                <a:cs typeface="Canva Sans"/>
                <a:sym typeface="Canva Sans"/>
              </a:rPr>
              <a:t>The home page displays doctor specializations and search functionality.</a:t>
            </a:r>
          </a:p>
          <a:p>
            <a:pPr algn="ctr">
              <a:lnSpc>
                <a:spcPts val="4694"/>
              </a:lnSpc>
            </a:pPr>
            <a:endParaRPr lang="en-US" sz="3353" dirty="0">
              <a:solidFill>
                <a:srgbClr val="155C94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61715" y="2348691"/>
            <a:ext cx="14890886" cy="7248738"/>
            <a:chOff x="0" y="0"/>
            <a:chExt cx="3921879" cy="19091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21879" cy="1909132"/>
            </a:xfrm>
            <a:custGeom>
              <a:avLst/>
              <a:gdLst/>
              <a:ahLst/>
              <a:cxnLst/>
              <a:rect l="l" t="t" r="r" b="b"/>
              <a:pathLst>
                <a:path w="3921879" h="1909132">
                  <a:moveTo>
                    <a:pt x="11438" y="0"/>
                  </a:moveTo>
                  <a:lnTo>
                    <a:pt x="3910441" y="0"/>
                  </a:lnTo>
                  <a:cubicBezTo>
                    <a:pt x="3913475" y="0"/>
                    <a:pt x="3916384" y="1205"/>
                    <a:pt x="3918529" y="3350"/>
                  </a:cubicBezTo>
                  <a:cubicBezTo>
                    <a:pt x="3920674" y="5495"/>
                    <a:pt x="3921879" y="8404"/>
                    <a:pt x="3921879" y="11438"/>
                  </a:cubicBezTo>
                  <a:lnTo>
                    <a:pt x="3921879" y="1897694"/>
                  </a:lnTo>
                  <a:cubicBezTo>
                    <a:pt x="3921879" y="1900728"/>
                    <a:pt x="3920674" y="1903637"/>
                    <a:pt x="3918529" y="1905782"/>
                  </a:cubicBezTo>
                  <a:cubicBezTo>
                    <a:pt x="3916384" y="1907928"/>
                    <a:pt x="3913475" y="1909132"/>
                    <a:pt x="3910441" y="1909132"/>
                  </a:cubicBezTo>
                  <a:lnTo>
                    <a:pt x="11438" y="1909132"/>
                  </a:lnTo>
                  <a:cubicBezTo>
                    <a:pt x="8404" y="1909132"/>
                    <a:pt x="5495" y="1907927"/>
                    <a:pt x="3350" y="1905782"/>
                  </a:cubicBezTo>
                  <a:cubicBezTo>
                    <a:pt x="1205" y="1903637"/>
                    <a:pt x="0" y="1900728"/>
                    <a:pt x="0" y="1897694"/>
                  </a:cubicBezTo>
                  <a:lnTo>
                    <a:pt x="0" y="11438"/>
                  </a:lnTo>
                  <a:cubicBezTo>
                    <a:pt x="0" y="8404"/>
                    <a:pt x="1205" y="5495"/>
                    <a:pt x="3350" y="3350"/>
                  </a:cubicBezTo>
                  <a:cubicBezTo>
                    <a:pt x="5495" y="1205"/>
                    <a:pt x="8404" y="0"/>
                    <a:pt x="11438" y="0"/>
                  </a:cubicBezTo>
                  <a:close/>
                </a:path>
              </a:pathLst>
            </a:custGeom>
            <a:solidFill>
              <a:srgbClr val="52BFA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21879" cy="1947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686308" y="2900895"/>
            <a:ext cx="5979222" cy="6144329"/>
          </a:xfrm>
          <a:custGeom>
            <a:avLst/>
            <a:gdLst/>
            <a:ahLst/>
            <a:cxnLst/>
            <a:rect l="l" t="t" r="r" b="b"/>
            <a:pathLst>
              <a:path w="5979222" h="6144329">
                <a:moveTo>
                  <a:pt x="0" y="0"/>
                </a:moveTo>
                <a:lnTo>
                  <a:pt x="5979223" y="0"/>
                </a:lnTo>
                <a:lnTo>
                  <a:pt x="5979223" y="6144329"/>
                </a:lnTo>
                <a:lnTo>
                  <a:pt x="0" y="6144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71773" y="3201860"/>
            <a:ext cx="6304271" cy="5175148"/>
          </a:xfrm>
          <a:custGeom>
            <a:avLst/>
            <a:gdLst/>
            <a:ahLst/>
            <a:cxnLst/>
            <a:rect l="l" t="t" r="r" b="b"/>
            <a:pathLst>
              <a:path w="6304271" h="5175148">
                <a:moveTo>
                  <a:pt x="0" y="0"/>
                </a:moveTo>
                <a:lnTo>
                  <a:pt x="6304271" y="0"/>
                </a:lnTo>
                <a:lnTo>
                  <a:pt x="6304271" y="5175148"/>
                </a:lnTo>
                <a:lnTo>
                  <a:pt x="0" y="5175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8722254" y="5577873"/>
            <a:ext cx="992796" cy="790373"/>
            <a:chOff x="0" y="0"/>
            <a:chExt cx="812800" cy="6470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47077"/>
            </a:xfrm>
            <a:custGeom>
              <a:avLst/>
              <a:gdLst/>
              <a:ahLst/>
              <a:cxnLst/>
              <a:rect l="l" t="t" r="r" b="b"/>
              <a:pathLst>
                <a:path w="812800" h="647077">
                  <a:moveTo>
                    <a:pt x="812800" y="32353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43877"/>
                  </a:lnTo>
                  <a:lnTo>
                    <a:pt x="406400" y="443877"/>
                  </a:lnTo>
                  <a:lnTo>
                    <a:pt x="406400" y="647077"/>
                  </a:lnTo>
                  <a:lnTo>
                    <a:pt x="812800" y="323538"/>
                  </a:lnTo>
                  <a:close/>
                </a:path>
              </a:pathLst>
            </a:custGeom>
            <a:solidFill>
              <a:srgbClr val="0B4E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65100"/>
              <a:ext cx="711200" cy="278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8379" y="587320"/>
            <a:ext cx="16377558" cy="135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19"/>
              </a:lnSpc>
            </a:pPr>
            <a:r>
              <a:rPr lang="en-US" sz="8561" spc="-513" dirty="0">
                <a:solidFill>
                  <a:srgbClr val="155C94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PATIENT BOOKING FORM AND CONFIRMED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62844" y="1503527"/>
            <a:ext cx="17562312" cy="8423706"/>
            <a:chOff x="0" y="0"/>
            <a:chExt cx="4625465" cy="22185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5465" cy="2218589"/>
            </a:xfrm>
            <a:custGeom>
              <a:avLst/>
              <a:gdLst/>
              <a:ahLst/>
              <a:cxnLst/>
              <a:rect l="l" t="t" r="r" b="b"/>
              <a:pathLst>
                <a:path w="4625465" h="2218589">
                  <a:moveTo>
                    <a:pt x="9698" y="0"/>
                  </a:moveTo>
                  <a:lnTo>
                    <a:pt x="4615767" y="0"/>
                  </a:lnTo>
                  <a:cubicBezTo>
                    <a:pt x="4618339" y="0"/>
                    <a:pt x="4620806" y="1022"/>
                    <a:pt x="4622624" y="2841"/>
                  </a:cubicBezTo>
                  <a:cubicBezTo>
                    <a:pt x="4624443" y="4659"/>
                    <a:pt x="4625465" y="7126"/>
                    <a:pt x="4625465" y="9698"/>
                  </a:cubicBezTo>
                  <a:lnTo>
                    <a:pt x="4625465" y="2208891"/>
                  </a:lnTo>
                  <a:cubicBezTo>
                    <a:pt x="4625465" y="2211463"/>
                    <a:pt x="4624443" y="2213930"/>
                    <a:pt x="4622624" y="2215749"/>
                  </a:cubicBezTo>
                  <a:cubicBezTo>
                    <a:pt x="4620806" y="2217567"/>
                    <a:pt x="4618339" y="2218589"/>
                    <a:pt x="4615767" y="2218589"/>
                  </a:cubicBezTo>
                  <a:lnTo>
                    <a:pt x="9698" y="2218589"/>
                  </a:lnTo>
                  <a:cubicBezTo>
                    <a:pt x="7126" y="2218589"/>
                    <a:pt x="4659" y="2217567"/>
                    <a:pt x="2841" y="2215749"/>
                  </a:cubicBezTo>
                  <a:cubicBezTo>
                    <a:pt x="1022" y="2213930"/>
                    <a:pt x="0" y="2211463"/>
                    <a:pt x="0" y="2208891"/>
                  </a:cubicBezTo>
                  <a:lnTo>
                    <a:pt x="0" y="9698"/>
                  </a:lnTo>
                  <a:cubicBezTo>
                    <a:pt x="0" y="7126"/>
                    <a:pt x="1022" y="4659"/>
                    <a:pt x="2841" y="2841"/>
                  </a:cubicBezTo>
                  <a:cubicBezTo>
                    <a:pt x="4659" y="1022"/>
                    <a:pt x="7126" y="0"/>
                    <a:pt x="9698" y="0"/>
                  </a:cubicBezTo>
                  <a:close/>
                </a:path>
              </a:pathLst>
            </a:custGeom>
            <a:solidFill>
              <a:srgbClr val="0B4E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25465" cy="2256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326496" y="1826116"/>
            <a:ext cx="4932804" cy="6013806"/>
          </a:xfrm>
          <a:custGeom>
            <a:avLst/>
            <a:gdLst/>
            <a:ahLst/>
            <a:cxnLst/>
            <a:rect l="l" t="t" r="r" b="b"/>
            <a:pathLst>
              <a:path w="4932804" h="6013806">
                <a:moveTo>
                  <a:pt x="0" y="0"/>
                </a:moveTo>
                <a:lnTo>
                  <a:pt x="4932804" y="0"/>
                </a:lnTo>
                <a:lnTo>
                  <a:pt x="4932804" y="6013807"/>
                </a:lnTo>
                <a:lnTo>
                  <a:pt x="0" y="6013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541" t="-8934" r="-868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8224523" y="1217926"/>
            <a:ext cx="1446535" cy="4618007"/>
            <a:chOff x="0" y="0"/>
            <a:chExt cx="486456" cy="15529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6456" cy="1552992"/>
            </a:xfrm>
            <a:custGeom>
              <a:avLst/>
              <a:gdLst/>
              <a:ahLst/>
              <a:cxnLst/>
              <a:rect l="l" t="t" r="r" b="b"/>
              <a:pathLst>
                <a:path w="486456" h="1552992">
                  <a:moveTo>
                    <a:pt x="243228" y="1552992"/>
                  </a:moveTo>
                  <a:lnTo>
                    <a:pt x="0" y="1146592"/>
                  </a:lnTo>
                  <a:lnTo>
                    <a:pt x="203200" y="1146592"/>
                  </a:lnTo>
                  <a:lnTo>
                    <a:pt x="203200" y="0"/>
                  </a:lnTo>
                  <a:lnTo>
                    <a:pt x="283256" y="0"/>
                  </a:lnTo>
                  <a:lnTo>
                    <a:pt x="283256" y="1146592"/>
                  </a:lnTo>
                  <a:lnTo>
                    <a:pt x="486456" y="1146592"/>
                  </a:lnTo>
                  <a:lnTo>
                    <a:pt x="243228" y="1552992"/>
                  </a:lnTo>
                  <a:close/>
                </a:path>
              </a:pathLst>
            </a:custGeom>
            <a:solidFill>
              <a:srgbClr val="52BFA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3200" y="-38100"/>
              <a:ext cx="80056" cy="1489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4077621">
            <a:off x="11038160" y="5664641"/>
            <a:ext cx="867720" cy="1449838"/>
            <a:chOff x="0" y="0"/>
            <a:chExt cx="486456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6456" cy="812800"/>
            </a:xfrm>
            <a:custGeom>
              <a:avLst/>
              <a:gdLst/>
              <a:ahLst/>
              <a:cxnLst/>
              <a:rect l="l" t="t" r="r" b="b"/>
              <a:pathLst>
                <a:path w="486456" h="812800">
                  <a:moveTo>
                    <a:pt x="243228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283256" y="0"/>
                  </a:lnTo>
                  <a:lnTo>
                    <a:pt x="283256" y="406400"/>
                  </a:lnTo>
                  <a:lnTo>
                    <a:pt x="486456" y="406400"/>
                  </a:lnTo>
                  <a:lnTo>
                    <a:pt x="243228" y="812800"/>
                  </a:lnTo>
                  <a:close/>
                </a:path>
              </a:pathLst>
            </a:custGeom>
            <a:solidFill>
              <a:srgbClr val="52BFA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03200" y="-38100"/>
              <a:ext cx="80056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278037" y="6705001"/>
            <a:ext cx="3339507" cy="2763730"/>
          </a:xfrm>
          <a:custGeom>
            <a:avLst/>
            <a:gdLst/>
            <a:ahLst/>
            <a:cxnLst/>
            <a:rect l="l" t="t" r="r" b="b"/>
            <a:pathLst>
              <a:path w="3339507" h="2763730">
                <a:moveTo>
                  <a:pt x="0" y="0"/>
                </a:moveTo>
                <a:lnTo>
                  <a:pt x="3339506" y="0"/>
                </a:lnTo>
                <a:lnTo>
                  <a:pt x="3339506" y="2763730"/>
                </a:lnTo>
                <a:lnTo>
                  <a:pt x="0" y="2763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028700" y="2011690"/>
            <a:ext cx="4854810" cy="5015844"/>
          </a:xfrm>
          <a:custGeom>
            <a:avLst/>
            <a:gdLst/>
            <a:ahLst/>
            <a:cxnLst/>
            <a:rect l="l" t="t" r="r" b="b"/>
            <a:pathLst>
              <a:path w="4854810" h="5015844">
                <a:moveTo>
                  <a:pt x="0" y="0"/>
                </a:moveTo>
                <a:lnTo>
                  <a:pt x="4854810" y="0"/>
                </a:lnTo>
                <a:lnTo>
                  <a:pt x="4854810" y="5015844"/>
                </a:lnTo>
                <a:lnTo>
                  <a:pt x="0" y="50158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840" r="-87137" b="-330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295400" y="332184"/>
            <a:ext cx="16377558" cy="135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19"/>
              </a:lnSpc>
            </a:pPr>
            <a:r>
              <a:rPr lang="en-US" sz="8561" spc="-513" dirty="0">
                <a:solidFill>
                  <a:srgbClr val="155C94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REVIEW SUBMISSION FORM AND SUBMITTED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14211" y="2112071"/>
            <a:ext cx="5730678" cy="5746001"/>
          </a:xfrm>
          <a:custGeom>
            <a:avLst/>
            <a:gdLst/>
            <a:ahLst/>
            <a:cxnLst/>
            <a:rect l="l" t="t" r="r" b="b"/>
            <a:pathLst>
              <a:path w="5730678" h="5746001">
                <a:moveTo>
                  <a:pt x="0" y="0"/>
                </a:moveTo>
                <a:lnTo>
                  <a:pt x="5730678" y="0"/>
                </a:lnTo>
                <a:lnTo>
                  <a:pt x="5730678" y="5746001"/>
                </a:lnTo>
                <a:lnTo>
                  <a:pt x="0" y="57460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66409" y="1479120"/>
            <a:ext cx="8870573" cy="157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DATABASE DESIGN: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024141"/>
            <a:ext cx="7196179" cy="4114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1" lvl="1" indent="-377820" algn="l">
              <a:lnSpc>
                <a:spcPts val="4724"/>
              </a:lnSpc>
              <a:buFont typeface="Arial"/>
              <a:buChar char="•"/>
            </a:pPr>
            <a:r>
              <a:rPr lang="en-US" sz="3499" b="1" spc="209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</a:t>
            </a:r>
            <a:r>
              <a:rPr lang="en-US" sz="3499" b="1" u="none" spc="209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octors Table</a:t>
            </a:r>
          </a:p>
          <a:p>
            <a:pPr algn="l">
              <a:lnSpc>
                <a:spcPts val="4724"/>
              </a:lnSpc>
            </a:pPr>
            <a:endParaRPr lang="en-US" sz="3499" b="1" u="none" spc="209">
              <a:solidFill>
                <a:srgbClr val="0B4E7C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  <a:p>
            <a:pPr marL="755641" lvl="1" indent="-377820" algn="l">
              <a:lnSpc>
                <a:spcPts val="4724"/>
              </a:lnSpc>
              <a:buFont typeface="Arial"/>
              <a:buChar char="•"/>
            </a:pPr>
            <a:r>
              <a:rPr lang="en-US" sz="3499" b="1" u="none" spc="209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Patients Table</a:t>
            </a:r>
          </a:p>
          <a:p>
            <a:pPr algn="l">
              <a:lnSpc>
                <a:spcPts val="4724"/>
              </a:lnSpc>
            </a:pPr>
            <a:endParaRPr lang="en-US" sz="3499" b="1" u="none" spc="209">
              <a:solidFill>
                <a:srgbClr val="0B4E7C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  <a:p>
            <a:pPr marL="755641" lvl="1" indent="-377820" algn="l">
              <a:lnSpc>
                <a:spcPts val="4724"/>
              </a:lnSpc>
              <a:buFont typeface="Arial"/>
              <a:buChar char="•"/>
            </a:pPr>
            <a:r>
              <a:rPr lang="en-US" sz="3499" b="1" u="none" spc="209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Appointments Table</a:t>
            </a:r>
          </a:p>
          <a:p>
            <a:pPr algn="l">
              <a:lnSpc>
                <a:spcPts val="4724"/>
              </a:lnSpc>
            </a:pPr>
            <a:endParaRPr lang="en-US" sz="3499" b="1" u="none" spc="209">
              <a:solidFill>
                <a:srgbClr val="0B4E7C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  <a:p>
            <a:pPr marL="755641" lvl="1" indent="-377820" algn="l">
              <a:lnSpc>
                <a:spcPts val="4724"/>
              </a:lnSpc>
              <a:buFont typeface="Arial"/>
              <a:buChar char="•"/>
            </a:pPr>
            <a:r>
              <a:rPr lang="en-US" sz="3499" b="1" u="none" spc="209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Reviews Table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504</Words>
  <Application>Microsoft Office PowerPoint</Application>
  <PresentationFormat>Custom</PresentationFormat>
  <Paragraphs>86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Canva Sans Medium</vt:lpstr>
      <vt:lpstr>Canva Sans</vt:lpstr>
      <vt:lpstr>Canva Sans Bold</vt:lpstr>
      <vt:lpstr>Arial</vt:lpstr>
      <vt:lpstr>Rustic Printed</vt:lpstr>
      <vt:lpstr>Canva Sans Bold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Organic Group Project Presentation</dc:title>
  <dc:creator>Sidraa</dc:creator>
  <cp:lastModifiedBy>Sidra Liaqat</cp:lastModifiedBy>
  <cp:revision>3</cp:revision>
  <dcterms:created xsi:type="dcterms:W3CDTF">2006-08-16T00:00:00Z</dcterms:created>
  <dcterms:modified xsi:type="dcterms:W3CDTF">2025-06-03T06:33:45Z</dcterms:modified>
  <dc:identifier>DAGpL_emGpw</dc:identifier>
</cp:coreProperties>
</file>